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0" r:id="rId3"/>
    <p:sldId id="258" r:id="rId4"/>
    <p:sldId id="268" r:id="rId5"/>
    <p:sldId id="262" r:id="rId6"/>
    <p:sldId id="259" r:id="rId7"/>
    <p:sldId id="267" r:id="rId8"/>
    <p:sldId id="263" r:id="rId9"/>
    <p:sldId id="264" r:id="rId10"/>
    <p:sldId id="265" r:id="rId11"/>
    <p:sldId id="266" r:id="rId12"/>
    <p:sldId id="269" r:id="rId13"/>
    <p:sldId id="271" r:id="rId14"/>
    <p:sldId id="272" r:id="rId15"/>
    <p:sldId id="275"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47" d="100"/>
          <a:sy n="147" d="100"/>
        </p:scale>
        <p:origin x="82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6DE749-4A48-4CAE-A7F7-2B895207694F}" type="datetimeFigureOut">
              <a:rPr lang="en-NZ" smtClean="0"/>
              <a:t>2/06/2023</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A2913F-FD5B-420D-9649-8CAE5F2F1C8C}" type="slidenum">
              <a:rPr lang="en-NZ" smtClean="0"/>
              <a:t>‹#›</a:t>
            </a:fld>
            <a:endParaRPr lang="en-NZ"/>
          </a:p>
        </p:txBody>
      </p:sp>
    </p:spTree>
    <p:extLst>
      <p:ext uri="{BB962C8B-B14F-4D97-AF65-F5344CB8AC3E}">
        <p14:creationId xmlns:p14="http://schemas.microsoft.com/office/powerpoint/2010/main" val="3501316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Chair to give a spiel on the current situation of Ngati Whakaue historical claims process - </a:t>
            </a:r>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2</a:t>
            </a:fld>
            <a:endParaRPr lang="en-NZ"/>
          </a:p>
        </p:txBody>
      </p:sp>
    </p:spTree>
    <p:extLst>
      <p:ext uri="{BB962C8B-B14F-4D97-AF65-F5344CB8AC3E}">
        <p14:creationId xmlns:p14="http://schemas.microsoft.com/office/powerpoint/2010/main" val="3224722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Despite agreeing to this process what I can say is at each of it’s annual general meetings Te </a:t>
            </a:r>
            <a:r>
              <a:rPr lang="en-US" dirty="0" err="1"/>
              <a:t>Komiti</a:t>
            </a:r>
            <a:r>
              <a:rPr lang="en-US" dirty="0"/>
              <a:t> Nui o Ngati Whakaue sought and secured the resolution of our mandate.</a:t>
            </a:r>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13</a:t>
            </a:fld>
            <a:endParaRPr lang="en-NZ"/>
          </a:p>
        </p:txBody>
      </p:sp>
    </p:spTree>
    <p:extLst>
      <p:ext uri="{BB962C8B-B14F-4D97-AF65-F5344CB8AC3E}">
        <p14:creationId xmlns:p14="http://schemas.microsoft.com/office/powerpoint/2010/main" val="2470818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are we seeking this re-mandate</a:t>
            </a:r>
          </a:p>
          <a:p>
            <a:r>
              <a:rPr lang="en-US" dirty="0"/>
              <a:t>In 2016 the Crown made an offer to Ngati Whakaue for a settlement – it was presented to Ngati Whakaue who in turn rejected that offer.  Since then Ngati Whakaue was removed from the active work </a:t>
            </a:r>
            <a:r>
              <a:rPr lang="en-US" dirty="0" err="1"/>
              <a:t>programme</a:t>
            </a:r>
            <a:r>
              <a:rPr lang="en-US" dirty="0"/>
              <a:t> of the Office of Treaty Settlement/Te </a:t>
            </a:r>
            <a:r>
              <a:rPr lang="en-US" dirty="0" err="1"/>
              <a:t>Arawhiti</a:t>
            </a:r>
            <a:endParaRPr lang="en-US" dirty="0"/>
          </a:p>
          <a:p>
            <a:r>
              <a:rPr lang="en-US" dirty="0"/>
              <a:t>In June 2022, with a new board of trustees and a refreshed work </a:t>
            </a:r>
            <a:r>
              <a:rPr lang="en-US" dirty="0" err="1"/>
              <a:t>programme</a:t>
            </a:r>
            <a:r>
              <a:rPr lang="en-US" dirty="0"/>
              <a:t>, TKN wrote to the Min for Treaty Settlements, the Hon Andrew Little asking for his directive to Te </a:t>
            </a:r>
            <a:r>
              <a:rPr lang="en-US" dirty="0" err="1"/>
              <a:t>Arawhiti</a:t>
            </a:r>
            <a:r>
              <a:rPr lang="en-US" dirty="0"/>
              <a:t> to put in place a process for Ngati Whakaue to re-engage in the settlement negotiation process</a:t>
            </a:r>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3</a:t>
            </a:fld>
            <a:endParaRPr lang="en-NZ"/>
          </a:p>
        </p:txBody>
      </p:sp>
    </p:spTree>
    <p:extLst>
      <p:ext uri="{BB962C8B-B14F-4D97-AF65-F5344CB8AC3E}">
        <p14:creationId xmlns:p14="http://schemas.microsoft.com/office/powerpoint/2010/main" val="716748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Ngati Whakaue iwi me </a:t>
            </a:r>
            <a:r>
              <a:rPr lang="en-US" dirty="0" err="1"/>
              <a:t>nga</a:t>
            </a:r>
            <a:r>
              <a:rPr lang="en-US" dirty="0"/>
              <a:t> hapu have the final say on whether to accept of not the Draft Deed of Settlement</a:t>
            </a:r>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4</a:t>
            </a:fld>
            <a:endParaRPr lang="en-NZ"/>
          </a:p>
        </p:txBody>
      </p:sp>
    </p:spTree>
    <p:extLst>
      <p:ext uri="{BB962C8B-B14F-4D97-AF65-F5344CB8AC3E}">
        <p14:creationId xmlns:p14="http://schemas.microsoft.com/office/powerpoint/2010/main" val="3237217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6</a:t>
            </a:fld>
            <a:endParaRPr lang="en-NZ"/>
          </a:p>
        </p:txBody>
      </p:sp>
    </p:spTree>
    <p:extLst>
      <p:ext uri="{BB962C8B-B14F-4D97-AF65-F5344CB8AC3E}">
        <p14:creationId xmlns:p14="http://schemas.microsoft.com/office/powerpoint/2010/main" val="2597279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trustees were nominated and elected at 4 hui – 14 Feb 2009 at Te </a:t>
            </a:r>
            <a:r>
              <a:rPr lang="en-US" dirty="0" err="1"/>
              <a:t>Papaiouru</a:t>
            </a:r>
            <a:r>
              <a:rPr lang="en-US" dirty="0"/>
              <a:t> x 6; 28 Feb 2009 Hurungaterangi Ngapuna x 2, 14 March 2009 Whakaue Marae Maketu x 1 and 21 March Te </a:t>
            </a:r>
            <a:r>
              <a:rPr lang="en-US" dirty="0" err="1"/>
              <a:t>Papaiouru</a:t>
            </a:r>
            <a:r>
              <a:rPr lang="en-US" dirty="0"/>
              <a:t> x 1</a:t>
            </a:r>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8</a:t>
            </a:fld>
            <a:endParaRPr lang="en-NZ"/>
          </a:p>
        </p:txBody>
      </p:sp>
    </p:spTree>
    <p:extLst>
      <p:ext uri="{BB962C8B-B14F-4D97-AF65-F5344CB8AC3E}">
        <p14:creationId xmlns:p14="http://schemas.microsoft.com/office/powerpoint/2010/main" val="3783711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Trustees are elected for a term of 3 years</a:t>
            </a:r>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9</a:t>
            </a:fld>
            <a:endParaRPr lang="en-NZ"/>
          </a:p>
        </p:txBody>
      </p:sp>
    </p:spTree>
    <p:extLst>
      <p:ext uri="{BB962C8B-B14F-4D97-AF65-F5344CB8AC3E}">
        <p14:creationId xmlns:p14="http://schemas.microsoft.com/office/powerpoint/2010/main" val="1817914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access these reports through the Waitangi Tribunal website</a:t>
            </a:r>
          </a:p>
          <a:p>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10</a:t>
            </a:fld>
            <a:endParaRPr lang="en-NZ"/>
          </a:p>
        </p:txBody>
      </p:sp>
    </p:spTree>
    <p:extLst>
      <p:ext uri="{BB962C8B-B14F-4D97-AF65-F5344CB8AC3E}">
        <p14:creationId xmlns:p14="http://schemas.microsoft.com/office/powerpoint/2010/main" val="26851517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Negotiators at the time were Paul Tapsell, Larissa </a:t>
            </a:r>
            <a:r>
              <a:rPr lang="en-US" dirty="0" err="1"/>
              <a:t>Wharepouri</a:t>
            </a:r>
            <a:r>
              <a:rPr lang="en-US" dirty="0"/>
              <a:t>, Hamuera Mitchell and John Kahukiwa</a:t>
            </a:r>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11</a:t>
            </a:fld>
            <a:endParaRPr lang="en-NZ"/>
          </a:p>
        </p:txBody>
      </p:sp>
    </p:spTree>
    <p:extLst>
      <p:ext uri="{BB962C8B-B14F-4D97-AF65-F5344CB8AC3E}">
        <p14:creationId xmlns:p14="http://schemas.microsoft.com/office/powerpoint/2010/main" val="4079012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was the offer?  Because Ngati Whakaue have been party to part settlements and receipt from the CNI settlement of $9mill as an </a:t>
            </a:r>
          </a:p>
          <a:p>
            <a:r>
              <a:rPr lang="en-US" dirty="0"/>
              <a:t>On account’ payment there would no further financial redress for Ngati Whakaue.  Cultural redress valued $1 mill for vesting of certain DOC lands, Rights of First refusal and deferred selection over Crown properties outside of Pukeroa </a:t>
            </a:r>
            <a:r>
              <a:rPr lang="en-US" dirty="0" err="1"/>
              <a:t>Oruawhata</a:t>
            </a:r>
            <a:r>
              <a:rPr lang="en-US" dirty="0"/>
              <a:t> block,, and historical account, Crown apology and Crown acknowledgements</a:t>
            </a:r>
            <a:endParaRPr lang="en-NZ" dirty="0"/>
          </a:p>
        </p:txBody>
      </p:sp>
      <p:sp>
        <p:nvSpPr>
          <p:cNvPr id="4" name="Slide Number Placeholder 3"/>
          <p:cNvSpPr>
            <a:spLocks noGrp="1"/>
          </p:cNvSpPr>
          <p:nvPr>
            <p:ph type="sldNum" sz="quarter" idx="5"/>
          </p:nvPr>
        </p:nvSpPr>
        <p:spPr/>
        <p:txBody>
          <a:bodyPr/>
          <a:lstStyle/>
          <a:p>
            <a:fld id="{63A2913F-FD5B-420D-9649-8CAE5F2F1C8C}" type="slidenum">
              <a:rPr lang="en-NZ" smtClean="0"/>
              <a:t>12</a:t>
            </a:fld>
            <a:endParaRPr lang="en-NZ"/>
          </a:p>
        </p:txBody>
      </p:sp>
    </p:spTree>
    <p:extLst>
      <p:ext uri="{BB962C8B-B14F-4D97-AF65-F5344CB8AC3E}">
        <p14:creationId xmlns:p14="http://schemas.microsoft.com/office/powerpoint/2010/main" val="155616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CC621-83E7-FDDD-7A47-12757D14C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1AFF3F62-EB63-E6F7-A0F2-F343AEF2EB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C0DB5E4F-4B03-B190-B8C8-2EBCA72C2767}"/>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5" name="Footer Placeholder 4">
            <a:extLst>
              <a:ext uri="{FF2B5EF4-FFF2-40B4-BE49-F238E27FC236}">
                <a16:creationId xmlns:a16="http://schemas.microsoft.com/office/drawing/2014/main" id="{593C42F6-FB24-6410-3378-29043303C39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15461C2-01DB-BBCC-8A8E-165D17C83BEC}"/>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2812614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DABA6-3A97-848F-8F5A-155F72EA4DA4}"/>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3D7C442C-A421-2C90-D3CF-46002B3533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411AD496-6412-0FC9-6779-52C77F3357DC}"/>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5" name="Footer Placeholder 4">
            <a:extLst>
              <a:ext uri="{FF2B5EF4-FFF2-40B4-BE49-F238E27FC236}">
                <a16:creationId xmlns:a16="http://schemas.microsoft.com/office/drawing/2014/main" id="{8E0A4729-5ABB-10DD-81A3-481DA6F0F7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48DEADF-C8A3-21F1-4E66-C831DE8ACA8E}"/>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1269743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EF9E91-BFF1-A033-9A7E-6C8557444B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4C7578E9-820D-E4AB-DD98-FE4C618EF1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4BF3A243-B55E-1988-963C-EBD67655112C}"/>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5" name="Footer Placeholder 4">
            <a:extLst>
              <a:ext uri="{FF2B5EF4-FFF2-40B4-BE49-F238E27FC236}">
                <a16:creationId xmlns:a16="http://schemas.microsoft.com/office/drawing/2014/main" id="{9281D799-C93A-AF2D-8B10-163D3962B2F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7308D80-81E8-503B-46B6-08342F6495E9}"/>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3773347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45872-8BE5-35DA-4537-78E5C22F6D00}"/>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44DB510B-E14D-C1E7-21F4-7C4155CA42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E54B86F1-3A33-4FE2-74D5-30A0107FB9F4}"/>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5" name="Footer Placeholder 4">
            <a:extLst>
              <a:ext uri="{FF2B5EF4-FFF2-40B4-BE49-F238E27FC236}">
                <a16:creationId xmlns:a16="http://schemas.microsoft.com/office/drawing/2014/main" id="{BC2D6980-2937-1962-1D9A-44AC049A3C4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17949842-FA20-B4E0-81FC-E6DAB7ADCC26}"/>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161907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E5545-A746-0892-B73B-6FA4AC75C5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685BA749-0640-67A5-0298-41CA3F5DF5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624DE6-21FF-44C1-6B3A-9B4F0A93FFE9}"/>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5" name="Footer Placeholder 4">
            <a:extLst>
              <a:ext uri="{FF2B5EF4-FFF2-40B4-BE49-F238E27FC236}">
                <a16:creationId xmlns:a16="http://schemas.microsoft.com/office/drawing/2014/main" id="{470D46EF-9365-FAE8-2D11-0055539F319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81D395CC-923B-DD36-D2CB-F876C3DE1F0A}"/>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1897414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BA149-EDD2-6B58-F986-4C58B15BF221}"/>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A93C1F31-4CFF-1979-7818-B8E756C024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16D391BF-6309-BC49-D371-71513F951A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73BFD814-BD47-0C61-99C0-BB949D186CB9}"/>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6" name="Footer Placeholder 5">
            <a:extLst>
              <a:ext uri="{FF2B5EF4-FFF2-40B4-BE49-F238E27FC236}">
                <a16:creationId xmlns:a16="http://schemas.microsoft.com/office/drawing/2014/main" id="{9B6E5BF0-7E32-FD54-9C82-24A7FFE53B9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5F8DC006-4294-FCF1-822A-3FDEC264E9DD}"/>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4222305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EF094-E3F6-10F1-B0B8-45EA591308F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094DF27-4C93-D8DF-1ABC-81FBF3220F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BD77CE-5DCD-056C-39C9-EA7F128372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27FF3FB1-6BE7-8658-68EB-CB9F64418F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E7C88E-1452-A2F1-5E92-D6DB5EFC72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812881CD-5FB7-91BE-5E54-F45B91A8099F}"/>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8" name="Footer Placeholder 7">
            <a:extLst>
              <a:ext uri="{FF2B5EF4-FFF2-40B4-BE49-F238E27FC236}">
                <a16:creationId xmlns:a16="http://schemas.microsoft.com/office/drawing/2014/main" id="{13BAAD7A-7A3B-E0A2-F622-928C17A9D36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4F8A6516-4BD2-B265-0071-6A0662915D37}"/>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1318535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83421-480C-82B0-A02E-99FE5353E100}"/>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7467D618-C2B6-B58C-2904-FE1B49A796B6}"/>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4" name="Footer Placeholder 3">
            <a:extLst>
              <a:ext uri="{FF2B5EF4-FFF2-40B4-BE49-F238E27FC236}">
                <a16:creationId xmlns:a16="http://schemas.microsoft.com/office/drawing/2014/main" id="{799AA304-E591-DF22-527D-0FE3A1007EDA}"/>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BE4759B2-C53D-26C7-4622-C7A38A7B1AAC}"/>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721138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01962B-F3D1-892D-0346-798F9213A15C}"/>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3" name="Footer Placeholder 2">
            <a:extLst>
              <a:ext uri="{FF2B5EF4-FFF2-40B4-BE49-F238E27FC236}">
                <a16:creationId xmlns:a16="http://schemas.microsoft.com/office/drawing/2014/main" id="{67C986F6-9C9F-8B6A-0581-52C9A15BCA41}"/>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875E819-B4E5-359E-48A8-4FACB6BC1910}"/>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3923764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3F8E9-E3DB-07AA-12FD-87BC6B1362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636773CD-98D2-0EAE-7C9A-938C5A4E5D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4C966A4A-DE36-1869-AF0D-5CDC7B0C36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9C7FE8-508F-FD52-DA0B-D00D857FC75A}"/>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6" name="Footer Placeholder 5">
            <a:extLst>
              <a:ext uri="{FF2B5EF4-FFF2-40B4-BE49-F238E27FC236}">
                <a16:creationId xmlns:a16="http://schemas.microsoft.com/office/drawing/2014/main" id="{F3CCB01D-373C-DC5B-43F7-3F4877B792E7}"/>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DDBE3D6-EAAB-D086-222F-AEAB6550EB9D}"/>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133571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D69EE-21CF-AF9B-728F-4848AF3274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C380CEE6-24A9-8937-2948-93CB4A8FE7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F8DBF439-BE36-7BC9-091F-F96AA18672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F18E84-729B-D01F-100A-08AFD69B478C}"/>
              </a:ext>
            </a:extLst>
          </p:cNvPr>
          <p:cNvSpPr>
            <a:spLocks noGrp="1"/>
          </p:cNvSpPr>
          <p:nvPr>
            <p:ph type="dt" sz="half" idx="10"/>
          </p:nvPr>
        </p:nvSpPr>
        <p:spPr/>
        <p:txBody>
          <a:bodyPr/>
          <a:lstStyle/>
          <a:p>
            <a:fld id="{3CFEEE77-0405-4408-A19A-4179553527A9}" type="datetimeFigureOut">
              <a:rPr lang="en-NZ" smtClean="0"/>
              <a:t>2/06/2023</a:t>
            </a:fld>
            <a:endParaRPr lang="en-NZ"/>
          </a:p>
        </p:txBody>
      </p:sp>
      <p:sp>
        <p:nvSpPr>
          <p:cNvPr id="6" name="Footer Placeholder 5">
            <a:extLst>
              <a:ext uri="{FF2B5EF4-FFF2-40B4-BE49-F238E27FC236}">
                <a16:creationId xmlns:a16="http://schemas.microsoft.com/office/drawing/2014/main" id="{0A9C0DDB-5DE8-1AF4-7C6C-A196B391E7A1}"/>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B03333F8-BA60-6176-BA54-86A7ED1017B8}"/>
              </a:ext>
            </a:extLst>
          </p:cNvPr>
          <p:cNvSpPr>
            <a:spLocks noGrp="1"/>
          </p:cNvSpPr>
          <p:nvPr>
            <p:ph type="sldNum" sz="quarter" idx="12"/>
          </p:nvPr>
        </p:nvSpPr>
        <p:spPr/>
        <p:txBody>
          <a:bodyPr/>
          <a:lstStyle/>
          <a:p>
            <a:fld id="{4279D3C5-1C30-4A8B-87F3-AA2B8A49590E}" type="slidenum">
              <a:rPr lang="en-NZ" smtClean="0"/>
              <a:t>‹#›</a:t>
            </a:fld>
            <a:endParaRPr lang="en-NZ"/>
          </a:p>
        </p:txBody>
      </p:sp>
    </p:spTree>
    <p:extLst>
      <p:ext uri="{BB962C8B-B14F-4D97-AF65-F5344CB8AC3E}">
        <p14:creationId xmlns:p14="http://schemas.microsoft.com/office/powerpoint/2010/main" val="1351217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7ED359-140C-9F1A-B0F2-E4E56EFCCA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D843D715-CD59-87C7-DFBB-DD4BF66A91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68456CFB-B2F5-209B-47BA-DC2C05D817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EEE77-0405-4408-A19A-4179553527A9}" type="datetimeFigureOut">
              <a:rPr lang="en-NZ" smtClean="0"/>
              <a:t>2/06/2023</a:t>
            </a:fld>
            <a:endParaRPr lang="en-NZ"/>
          </a:p>
        </p:txBody>
      </p:sp>
      <p:sp>
        <p:nvSpPr>
          <p:cNvPr id="5" name="Footer Placeholder 4">
            <a:extLst>
              <a:ext uri="{FF2B5EF4-FFF2-40B4-BE49-F238E27FC236}">
                <a16:creationId xmlns:a16="http://schemas.microsoft.com/office/drawing/2014/main" id="{AC92D110-713E-B0C9-7937-89AF833BFE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0C590DEA-7BDC-1721-C9F5-1C17C8BF2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79D3C5-1C30-4A8B-87F3-AA2B8A49590E}" type="slidenum">
              <a:rPr lang="en-NZ" smtClean="0"/>
              <a:t>‹#›</a:t>
            </a:fld>
            <a:endParaRPr lang="en-NZ"/>
          </a:p>
        </p:txBody>
      </p:sp>
    </p:spTree>
    <p:extLst>
      <p:ext uri="{BB962C8B-B14F-4D97-AF65-F5344CB8AC3E}">
        <p14:creationId xmlns:p14="http://schemas.microsoft.com/office/powerpoint/2010/main" val="1415345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png@01D93B14.46546120"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cid:image001.png@01D93B14.46546120"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cid:image001.png@01D93B14.46546120"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cid:image001.png@01D93B14.4654612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cid:image001.png@01D93B14.4654612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cid:image001.png@01D93B14.4654612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cid:image001.png@01D93B14.46546120"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C709-F427-51F2-0D4B-574B254FA9BD}"/>
              </a:ext>
            </a:extLst>
          </p:cNvPr>
          <p:cNvSpPr>
            <a:spLocks noGrp="1"/>
          </p:cNvSpPr>
          <p:nvPr>
            <p:ph type="ctrTitle"/>
          </p:nvPr>
        </p:nvSpPr>
        <p:spPr/>
        <p:txBody>
          <a:bodyPr/>
          <a:lstStyle/>
          <a:p>
            <a:endParaRPr lang="en-NZ" dirty="0"/>
          </a:p>
        </p:txBody>
      </p:sp>
      <p:sp>
        <p:nvSpPr>
          <p:cNvPr id="3" name="Subtitle 2">
            <a:extLst>
              <a:ext uri="{FF2B5EF4-FFF2-40B4-BE49-F238E27FC236}">
                <a16:creationId xmlns:a16="http://schemas.microsoft.com/office/drawing/2014/main" id="{B8B0F490-4565-6CBA-6D2F-4FBB8E74C197}"/>
              </a:ext>
            </a:extLst>
          </p:cNvPr>
          <p:cNvSpPr>
            <a:spLocks noGrp="1"/>
          </p:cNvSpPr>
          <p:nvPr>
            <p:ph type="subTitle" idx="1"/>
          </p:nvPr>
        </p:nvSpPr>
        <p:spPr/>
        <p:txBody>
          <a:bodyPr>
            <a:noAutofit/>
          </a:bodyPr>
          <a:lstStyle/>
          <a:p>
            <a:r>
              <a:rPr lang="en-US" sz="4800" dirty="0"/>
              <a:t>TE KOMITI NUI O NGATI WHAKAUE</a:t>
            </a:r>
          </a:p>
          <a:p>
            <a:r>
              <a:rPr lang="en-US" sz="4800" dirty="0"/>
              <a:t>MANDATE PRESENTATION</a:t>
            </a:r>
            <a:endParaRPr lang="en-NZ" sz="4800" dirty="0"/>
          </a:p>
        </p:txBody>
      </p:sp>
      <p:pic>
        <p:nvPicPr>
          <p:cNvPr id="4" name="Picture 3">
            <a:extLst>
              <a:ext uri="{FF2B5EF4-FFF2-40B4-BE49-F238E27FC236}">
                <a16:creationId xmlns:a16="http://schemas.microsoft.com/office/drawing/2014/main" id="{D4E05206-A508-79A2-14F2-ABE8449D45B9}"/>
              </a:ext>
            </a:extLst>
          </p:cNvPr>
          <p:cNvPicPr>
            <a:picLocks noChangeAspect="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2415396" y="1011240"/>
            <a:ext cx="7565366" cy="2316766"/>
          </a:xfrm>
          <a:prstGeom prst="rect">
            <a:avLst/>
          </a:prstGeom>
          <a:noFill/>
          <a:ln>
            <a:noFill/>
          </a:ln>
        </p:spPr>
      </p:pic>
      <p:pic>
        <p:nvPicPr>
          <p:cNvPr id="5" name="Content Placeholder 3">
            <a:extLst>
              <a:ext uri="{FF2B5EF4-FFF2-40B4-BE49-F238E27FC236}">
                <a16:creationId xmlns:a16="http://schemas.microsoft.com/office/drawing/2014/main" id="{9E10FB13-A631-16D5-0D48-31F5071C46CC}"/>
              </a:ext>
            </a:extLst>
          </p:cNvPr>
          <p:cNvPicPr>
            <a:picLocks noChangeAspect="1"/>
          </p:cNvPicPr>
          <p:nvPr/>
        </p:nvPicPr>
        <p:blipFill>
          <a:blip r:embed="rId4"/>
          <a:stretch>
            <a:fillRect/>
          </a:stretch>
        </p:blipFill>
        <p:spPr>
          <a:xfrm>
            <a:off x="838200" y="5563773"/>
            <a:ext cx="10515600" cy="1294227"/>
          </a:xfrm>
          <a:prstGeom prst="rect">
            <a:avLst/>
          </a:prstGeom>
        </p:spPr>
      </p:pic>
    </p:spTree>
    <p:extLst>
      <p:ext uri="{BB962C8B-B14F-4D97-AF65-F5344CB8AC3E}">
        <p14:creationId xmlns:p14="http://schemas.microsoft.com/office/powerpoint/2010/main" val="1357619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fontScale="90000"/>
          </a:bodyPr>
          <a:lstStyle/>
          <a:p>
            <a:r>
              <a:rPr lang="en-US" b="1" dirty="0"/>
              <a:t>Context of Ngati </a:t>
            </a:r>
            <a:r>
              <a:rPr lang="en-US" b="1" dirty="0" err="1"/>
              <a:t>Whakaue’s</a:t>
            </a:r>
            <a:r>
              <a:rPr lang="en-US" b="1" dirty="0"/>
              <a:t> </a:t>
            </a:r>
            <a:br>
              <a:rPr lang="en-US" b="1" dirty="0"/>
            </a:br>
            <a:r>
              <a:rPr lang="en-US" b="1" dirty="0"/>
              <a:t>historical treaty claims </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73424" y="1606066"/>
            <a:ext cx="10445151" cy="4216539"/>
          </a:xfrm>
          <a:prstGeom prst="rect">
            <a:avLst/>
          </a:prstGeom>
          <a:noFill/>
        </p:spPr>
        <p:txBody>
          <a:bodyPr wrap="square" rtlCol="0">
            <a:spAutoFit/>
          </a:bodyPr>
          <a:lstStyle/>
          <a:p>
            <a:endParaRPr lang="en-US" sz="2800" dirty="0"/>
          </a:p>
          <a:p>
            <a:r>
              <a:rPr lang="en-US" sz="2800" dirty="0"/>
              <a:t>From 2004 to 2007 Ngati Whakaue participated in the Waitangi Tribunal’s Rotorua District Enquiry hearing as well as during the urgent hearing of the Waitangi Tribunal on the Te Arawa Mandate Report 2005, and the Report on the Impact of the Crown’s Policy on Te Arawa 2007, including the Whakarewarewa and other land matters</a:t>
            </a:r>
          </a:p>
          <a:p>
            <a:endParaRPr lang="en-US" sz="2800" dirty="0"/>
          </a:p>
          <a:p>
            <a:endParaRPr lang="en-US" sz="3600" dirty="0"/>
          </a:p>
          <a:p>
            <a:r>
              <a:rPr lang="en-US" sz="3600" dirty="0"/>
              <a:t>         </a:t>
            </a:r>
            <a:endParaRPr lang="en-NZ" sz="36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2885940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Current status</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73424" y="1606066"/>
            <a:ext cx="10445151" cy="5940088"/>
          </a:xfrm>
          <a:prstGeom prst="rect">
            <a:avLst/>
          </a:prstGeom>
          <a:noFill/>
        </p:spPr>
        <p:txBody>
          <a:bodyPr wrap="square" rtlCol="0">
            <a:spAutoFit/>
          </a:bodyPr>
          <a:lstStyle/>
          <a:p>
            <a:pPr marL="457200" indent="-457200">
              <a:buFont typeface="Arial" panose="020B0604020202020204" pitchFamily="34" charset="0"/>
              <a:buChar char="•"/>
            </a:pPr>
            <a:r>
              <a:rPr lang="en-US" sz="2800" dirty="0"/>
              <a:t>Following negotiations between 2014 and 2016 it became apparent the expectations of the Crown and aspirations of Ngati Whakaue were too far apart. The Crown stated their position for settlement with Ngati Whakaue in May 2016. </a:t>
            </a:r>
          </a:p>
          <a:p>
            <a:endParaRPr lang="en-US" sz="2800" dirty="0"/>
          </a:p>
          <a:p>
            <a:pPr marL="457200" indent="-457200">
              <a:buFont typeface="Arial" panose="020B0604020202020204" pitchFamily="34" charset="0"/>
              <a:buChar char="•"/>
            </a:pPr>
            <a:r>
              <a:rPr lang="en-US" sz="2800" dirty="0"/>
              <a:t>The then Negotiators and Board of Trustees agreed the Crown’s position for settlement with Ngati Whakaue did not go far enough to settle Ngati </a:t>
            </a:r>
            <a:r>
              <a:rPr lang="en-US" sz="2800" dirty="0" err="1"/>
              <a:t>Whakaue’s</a:t>
            </a:r>
            <a:r>
              <a:rPr lang="en-US" sz="2800" dirty="0"/>
              <a:t> extant historical claims and called a Ngati Whakaue Registered Voting hui</a:t>
            </a:r>
          </a:p>
          <a:p>
            <a:endParaRPr lang="en-US" sz="2800" dirty="0"/>
          </a:p>
          <a:p>
            <a:pPr marL="457200" indent="-457200">
              <a:buFont typeface="Arial" panose="020B0604020202020204" pitchFamily="34" charset="0"/>
              <a:buChar char="•"/>
            </a:pPr>
            <a:endParaRPr lang="en-US" sz="2800" dirty="0"/>
          </a:p>
          <a:p>
            <a:endParaRPr lang="en-US" sz="3600" dirty="0"/>
          </a:p>
          <a:p>
            <a:r>
              <a:rPr lang="en-US" sz="3600" dirty="0"/>
              <a:t>         </a:t>
            </a:r>
            <a:endParaRPr lang="en-NZ" sz="36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1063273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Current status </a:t>
            </a:r>
            <a:r>
              <a:rPr lang="en-US" b="1" dirty="0" err="1"/>
              <a:t>contd</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73424" y="1606066"/>
            <a:ext cx="10445151" cy="4216539"/>
          </a:xfrm>
          <a:prstGeom prst="rect">
            <a:avLst/>
          </a:prstGeom>
          <a:noFill/>
        </p:spPr>
        <p:txBody>
          <a:bodyPr wrap="square" rtlCol="0">
            <a:spAutoFit/>
          </a:bodyPr>
          <a:lstStyle/>
          <a:p>
            <a:pPr marL="457200" indent="-457200">
              <a:buFont typeface="Arial" panose="020B0604020202020204" pitchFamily="34" charset="0"/>
              <a:buChar char="•"/>
            </a:pPr>
            <a:r>
              <a:rPr lang="en-US" sz="2400" dirty="0"/>
              <a:t> At the 4 September 2016 Ngati Whakaue Registered Voting </a:t>
            </a:r>
            <a:r>
              <a:rPr lang="en-US" sz="2400" dirty="0" err="1"/>
              <a:t>hui,a</a:t>
            </a:r>
            <a:r>
              <a:rPr lang="en-US" sz="2400" dirty="0"/>
              <a:t> resolution was put forward to accept or not the Crowns position</a:t>
            </a:r>
          </a:p>
          <a:p>
            <a:endParaRPr lang="en-US" sz="2400" dirty="0"/>
          </a:p>
          <a:p>
            <a:pPr marL="457200" indent="-457200">
              <a:buFont typeface="Arial" panose="020B0604020202020204" pitchFamily="34" charset="0"/>
              <a:buChar char="•"/>
            </a:pPr>
            <a:r>
              <a:rPr lang="en-US" sz="2400" dirty="0"/>
              <a:t>Ngati Whakaue voted to reject the Crown’s position for settlement with Ngati Whakaue and has subsequently been off the Office of Treaty Settlement’s (Te </a:t>
            </a:r>
            <a:r>
              <a:rPr lang="en-US" sz="2400" dirty="0" err="1"/>
              <a:t>Arawhiti</a:t>
            </a:r>
            <a:r>
              <a:rPr lang="en-US" sz="2400" dirty="0"/>
              <a:t>) active negotiations work </a:t>
            </a:r>
            <a:r>
              <a:rPr lang="en-US" sz="2400" dirty="0" err="1"/>
              <a:t>programme</a:t>
            </a:r>
            <a:r>
              <a:rPr lang="en-US" sz="2400" dirty="0"/>
              <a:t> since September 2016.</a:t>
            </a:r>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800" dirty="0"/>
          </a:p>
          <a:p>
            <a:endParaRPr lang="en-US" sz="3600" dirty="0"/>
          </a:p>
          <a:p>
            <a:r>
              <a:rPr lang="en-US" sz="3600" dirty="0"/>
              <a:t>         </a:t>
            </a:r>
            <a:endParaRPr lang="en-NZ" sz="36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1770933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Re-engagement with the Crown</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38199" y="1328468"/>
            <a:ext cx="10445151" cy="4062651"/>
          </a:xfrm>
          <a:prstGeom prst="rect">
            <a:avLst/>
          </a:prstGeom>
          <a:noFill/>
        </p:spPr>
        <p:txBody>
          <a:bodyPr wrap="square" rtlCol="0">
            <a:spAutoFit/>
          </a:bodyPr>
          <a:lstStyle/>
          <a:p>
            <a:pPr marL="285750" indent="-285750">
              <a:buFont typeface="Arial" panose="020B0604020202020204" pitchFamily="34" charset="0"/>
              <a:buChar char="•"/>
            </a:pPr>
            <a:r>
              <a:rPr lang="en-US" sz="2000" dirty="0"/>
              <a:t>With the change in TKN leadership (May 22) TKN wrote to the Minister for Treaty Negotiations in July 2022 requesting he direct his officials to commence a process for re-engagement with Ngati Whakaue.</a:t>
            </a:r>
          </a:p>
          <a:p>
            <a:r>
              <a:rPr lang="en-US" sz="2000" dirty="0"/>
              <a:t> </a:t>
            </a:r>
          </a:p>
          <a:p>
            <a:pPr marL="285750" indent="-285750">
              <a:buFont typeface="Arial" panose="020B0604020202020204" pitchFamily="34" charset="0"/>
              <a:buChar char="•"/>
            </a:pPr>
            <a:r>
              <a:rPr lang="en-US" sz="2000" dirty="0"/>
              <a:t>The Minister included in his response that Te </a:t>
            </a:r>
            <a:r>
              <a:rPr lang="en-US" sz="2000" dirty="0" err="1"/>
              <a:t>Komiti</a:t>
            </a:r>
            <a:r>
              <a:rPr lang="en-US" sz="2000" dirty="0"/>
              <a:t> Nui o Ngati Whakaue seek a re-</a:t>
            </a:r>
            <a:r>
              <a:rPr lang="en-US" sz="2000" dirty="0" err="1"/>
              <a:t>freshed</a:t>
            </a:r>
            <a:r>
              <a:rPr lang="en-US" sz="2000" dirty="0"/>
              <a:t> mandate given the time lapse from 2016 to 2022.</a:t>
            </a:r>
          </a:p>
          <a:p>
            <a:endParaRPr lang="en-US" sz="2000" dirty="0"/>
          </a:p>
          <a:p>
            <a:pPr marL="285750" indent="-285750">
              <a:buFont typeface="Arial" panose="020B0604020202020204" pitchFamily="34" charset="0"/>
              <a:buChar char="•"/>
            </a:pPr>
            <a:r>
              <a:rPr lang="en-US" sz="2000" dirty="0"/>
              <a:t>At a meeting with officials in late December 2022 the parties agreed to undertake a series of Mandate hui to update Ngati Whakaue on the status of negotiations and secure a re-</a:t>
            </a:r>
            <a:r>
              <a:rPr lang="en-US" sz="2000" dirty="0" err="1"/>
              <a:t>freshed</a:t>
            </a:r>
            <a:r>
              <a:rPr lang="en-US" sz="2000" dirty="0"/>
              <a:t> mandate to re-commence negotiations with the Crown to settle our historical claims.</a:t>
            </a:r>
          </a:p>
          <a:p>
            <a:endParaRPr lang="en-US" sz="2000" dirty="0"/>
          </a:p>
          <a:p>
            <a:pPr marL="285750" indent="-285750">
              <a:buFont typeface="Arial" panose="020B0604020202020204" pitchFamily="34" charset="0"/>
              <a:buChar char="•"/>
            </a:pPr>
            <a:r>
              <a:rPr lang="en-US" sz="2000" dirty="0"/>
              <a:t>To reiterate the resolution is:</a:t>
            </a:r>
          </a:p>
          <a:p>
            <a:endParaRPr lang="en-US"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2832157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RESOLUTION TO BE VOTED ON</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2"/>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73424" y="1606066"/>
            <a:ext cx="10445151" cy="3477875"/>
          </a:xfrm>
          <a:prstGeom prst="rect">
            <a:avLst/>
          </a:prstGeom>
          <a:noFill/>
        </p:spPr>
        <p:txBody>
          <a:bodyPr wrap="square" rtlCol="0">
            <a:spAutoFit/>
          </a:bodyPr>
          <a:lstStyle/>
          <a:p>
            <a:r>
              <a:rPr lang="en-US" sz="4400" dirty="0"/>
              <a:t>“ that Te </a:t>
            </a:r>
            <a:r>
              <a:rPr lang="en-US" sz="4400" dirty="0" err="1"/>
              <a:t>Komiti</a:t>
            </a:r>
            <a:r>
              <a:rPr lang="en-US" sz="4400" dirty="0"/>
              <a:t> Nui o Ngati Whakaue is mandated to re-enter negotiations with the Crown to secure a comprehensive settlement of Ngati Whakaue historical Treaty of Waitangi claims”.</a:t>
            </a:r>
            <a:endParaRPr lang="en-NZ" sz="44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3527663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Q &amp; A Session</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2"/>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73424" y="1606066"/>
            <a:ext cx="10445151" cy="3477875"/>
          </a:xfrm>
          <a:prstGeom prst="rect">
            <a:avLst/>
          </a:prstGeom>
          <a:noFill/>
        </p:spPr>
        <p:txBody>
          <a:bodyPr wrap="square" rtlCol="0">
            <a:spAutoFit/>
          </a:bodyPr>
          <a:lstStyle/>
          <a:p>
            <a:endParaRPr lang="en-US" sz="4400" dirty="0"/>
          </a:p>
          <a:p>
            <a:r>
              <a:rPr lang="en-US" sz="4400" dirty="0"/>
              <a:t>You have an opportunity now to ask any questions before we move to voting for the mandate</a:t>
            </a:r>
          </a:p>
          <a:p>
            <a:endParaRPr lang="en-NZ" sz="44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585035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VOTING </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2"/>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73424" y="1606066"/>
            <a:ext cx="10445151" cy="6001643"/>
          </a:xfrm>
          <a:prstGeom prst="rect">
            <a:avLst/>
          </a:prstGeom>
          <a:noFill/>
        </p:spPr>
        <p:txBody>
          <a:bodyPr wrap="square" rtlCol="0">
            <a:spAutoFit/>
          </a:bodyPr>
          <a:lstStyle/>
          <a:p>
            <a:pPr marL="571500" indent="-571500">
              <a:buFont typeface="Arial" panose="020B0604020202020204" pitchFamily="34" charset="0"/>
              <a:buChar char="•"/>
            </a:pPr>
            <a:r>
              <a:rPr lang="en-US" sz="2800" dirty="0"/>
              <a:t>Call for scrutineer or TPK representative in attendance</a:t>
            </a:r>
          </a:p>
          <a:p>
            <a:pPr marL="571500" indent="-571500">
              <a:buFont typeface="Arial" panose="020B0604020202020204" pitchFamily="34" charset="0"/>
              <a:buChar char="•"/>
            </a:pPr>
            <a:r>
              <a:rPr lang="en-US" sz="2800" dirty="0"/>
              <a:t>This will be by show of hands by those who are 18 years and over in attendance at this hui, </a:t>
            </a:r>
          </a:p>
          <a:p>
            <a:pPr marL="571500" indent="-571500">
              <a:buFont typeface="Arial" panose="020B0604020202020204" pitchFamily="34" charset="0"/>
              <a:buChar char="•"/>
            </a:pPr>
            <a:r>
              <a:rPr lang="en-US" sz="2800" dirty="0"/>
              <a:t>You are of Ngati Whakaue descent</a:t>
            </a:r>
          </a:p>
          <a:p>
            <a:pPr marL="571500" indent="-571500">
              <a:buFont typeface="Arial" panose="020B0604020202020204" pitchFamily="34" charset="0"/>
              <a:buChar char="•"/>
            </a:pPr>
            <a:r>
              <a:rPr lang="en-US" sz="2800" dirty="0"/>
              <a:t>Ideally, we would want a 100% count in </a:t>
            </a:r>
            <a:r>
              <a:rPr lang="en-US" sz="2800" dirty="0" err="1"/>
              <a:t>favour</a:t>
            </a:r>
            <a:r>
              <a:rPr lang="en-US" sz="2800" dirty="0"/>
              <a:t> of the mandate</a:t>
            </a:r>
          </a:p>
          <a:p>
            <a:pPr marL="571500" indent="-571500">
              <a:buFont typeface="Arial" panose="020B0604020202020204" pitchFamily="34" charset="0"/>
              <a:buChar char="•"/>
            </a:pPr>
            <a:r>
              <a:rPr lang="en-US" sz="2800" dirty="0"/>
              <a:t>An acceptable count is 75% of those in attendance</a:t>
            </a:r>
          </a:p>
          <a:p>
            <a:pPr marL="571500" indent="-571500">
              <a:buFont typeface="Arial" panose="020B0604020202020204" pitchFamily="34" charset="0"/>
              <a:buChar char="•"/>
            </a:pPr>
            <a:r>
              <a:rPr lang="en-US" sz="2800" dirty="0"/>
              <a:t>If we do not receive the 75% count TKN would like to have a discussion with those who are not in </a:t>
            </a:r>
            <a:r>
              <a:rPr lang="en-US" sz="2800" dirty="0" err="1"/>
              <a:t>favour</a:t>
            </a:r>
            <a:r>
              <a:rPr lang="en-US" sz="2800" dirty="0"/>
              <a:t> of the mandate resolution </a:t>
            </a:r>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NZ" sz="44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2517269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Agenda</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pic>
        <p:nvPicPr>
          <p:cNvPr id="6" name="Picture 5" descr="Logo, company name&#10;&#10;Description automatically generated">
            <a:extLst>
              <a:ext uri="{FF2B5EF4-FFF2-40B4-BE49-F238E27FC236}">
                <a16:creationId xmlns:a16="http://schemas.microsoft.com/office/drawing/2014/main" id="{FD67E82D-7553-6FEF-825A-051E1A6D31AD}"/>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
        <p:nvSpPr>
          <p:cNvPr id="3" name="TextBox 2">
            <a:extLst>
              <a:ext uri="{FF2B5EF4-FFF2-40B4-BE49-F238E27FC236}">
                <a16:creationId xmlns:a16="http://schemas.microsoft.com/office/drawing/2014/main" id="{80058669-0B40-6C2E-FEFB-071E6B2DC726}"/>
              </a:ext>
            </a:extLst>
          </p:cNvPr>
          <p:cNvSpPr txBox="1"/>
          <p:nvPr/>
        </p:nvSpPr>
        <p:spPr>
          <a:xfrm>
            <a:off x="873424" y="1443841"/>
            <a:ext cx="10445151" cy="4524315"/>
          </a:xfrm>
          <a:prstGeom prst="rect">
            <a:avLst/>
          </a:prstGeom>
          <a:noFill/>
        </p:spPr>
        <p:txBody>
          <a:bodyPr wrap="square" rtlCol="0">
            <a:spAutoFit/>
          </a:bodyPr>
          <a:lstStyle/>
          <a:p>
            <a:pPr marL="342900" indent="-342900">
              <a:buFont typeface="+mj-lt"/>
              <a:buAutoNum type="arabicPeriod"/>
            </a:pPr>
            <a:r>
              <a:rPr lang="en-US" dirty="0"/>
              <a:t>Karakia / </a:t>
            </a:r>
            <a:r>
              <a:rPr lang="en-US" dirty="0" err="1"/>
              <a:t>Whakatau</a:t>
            </a:r>
            <a:endParaRPr lang="en-US" dirty="0"/>
          </a:p>
          <a:p>
            <a:endParaRPr lang="en-US" dirty="0"/>
          </a:p>
          <a:p>
            <a:pPr marL="342900" indent="-342900">
              <a:buFont typeface="+mj-lt"/>
              <a:buAutoNum type="arabicPeriod"/>
            </a:pPr>
            <a:r>
              <a:rPr lang="en-US" dirty="0"/>
              <a:t>Introduction from the Chair</a:t>
            </a:r>
          </a:p>
          <a:p>
            <a:r>
              <a:rPr lang="en-US" dirty="0"/>
              <a:t>	Why we are here</a:t>
            </a:r>
          </a:p>
          <a:p>
            <a:r>
              <a:rPr lang="en-US" dirty="0"/>
              <a:t>2.    Apologies</a:t>
            </a:r>
          </a:p>
          <a:p>
            <a:pPr marL="342900" indent="-342900">
              <a:buFont typeface="+mj-lt"/>
              <a:buAutoNum type="arabicPeriod"/>
            </a:pPr>
            <a:endParaRPr lang="en-US" dirty="0"/>
          </a:p>
          <a:p>
            <a:r>
              <a:rPr lang="en-US" dirty="0"/>
              <a:t>3.    Mandate Hui Presentation</a:t>
            </a:r>
          </a:p>
          <a:p>
            <a:pPr marL="342900" indent="-342900">
              <a:buFont typeface="+mj-lt"/>
              <a:buAutoNum type="arabicPeriod"/>
            </a:pPr>
            <a:endParaRPr lang="en-US" dirty="0"/>
          </a:p>
          <a:p>
            <a:r>
              <a:rPr lang="en-US" dirty="0"/>
              <a:t>4.    Q&amp;A session</a:t>
            </a:r>
          </a:p>
          <a:p>
            <a:pPr marL="342900" indent="-342900">
              <a:buFont typeface="+mj-lt"/>
              <a:buAutoNum type="arabicPeriod"/>
            </a:pPr>
            <a:endParaRPr lang="en-US" dirty="0"/>
          </a:p>
          <a:p>
            <a:r>
              <a:rPr lang="en-US" dirty="0"/>
              <a:t>5.    Chair recap</a:t>
            </a:r>
          </a:p>
          <a:p>
            <a:pPr marL="342900" indent="-342900">
              <a:buFont typeface="+mj-lt"/>
              <a:buAutoNum type="arabicPeriod"/>
            </a:pPr>
            <a:endParaRPr lang="en-US" dirty="0"/>
          </a:p>
          <a:p>
            <a:pPr marL="342900" indent="-342900">
              <a:buAutoNum type="arabicPeriod" startAt="6"/>
            </a:pPr>
            <a:r>
              <a:rPr lang="en-US" dirty="0"/>
              <a:t>Vote on the Resolution</a:t>
            </a:r>
          </a:p>
          <a:p>
            <a:endParaRPr lang="en-US" dirty="0"/>
          </a:p>
          <a:p>
            <a:r>
              <a:rPr lang="en-US" dirty="0"/>
              <a:t>7.    Supper</a:t>
            </a:r>
          </a:p>
          <a:p>
            <a:pPr marL="342900" indent="-342900">
              <a:buAutoNum type="arabicPlain"/>
            </a:pPr>
            <a:endParaRPr lang="en-NZ" dirty="0"/>
          </a:p>
        </p:txBody>
      </p:sp>
    </p:spTree>
    <p:extLst>
      <p:ext uri="{BB962C8B-B14F-4D97-AF65-F5344CB8AC3E}">
        <p14:creationId xmlns:p14="http://schemas.microsoft.com/office/powerpoint/2010/main" val="187387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The Mandate Resolution</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38199" y="2061714"/>
            <a:ext cx="10445151" cy="2308324"/>
          </a:xfrm>
          <a:prstGeom prst="rect">
            <a:avLst/>
          </a:prstGeom>
          <a:noFill/>
        </p:spPr>
        <p:txBody>
          <a:bodyPr wrap="square" rtlCol="0">
            <a:spAutoFit/>
          </a:bodyPr>
          <a:lstStyle/>
          <a:p>
            <a:r>
              <a:rPr lang="en-US" sz="3600" dirty="0"/>
              <a:t>“ that Te </a:t>
            </a:r>
            <a:r>
              <a:rPr lang="en-US" sz="3600" dirty="0" err="1"/>
              <a:t>Komiti</a:t>
            </a:r>
            <a:r>
              <a:rPr lang="en-US" sz="3600" dirty="0"/>
              <a:t> Nui o Ngati Whakaue is mandated to re-enter negotiations with the Crown to secure a comprehensive settlement of Ngati Whakaue historical Treaty of Waitangi claims”.</a:t>
            </a:r>
            <a:endParaRPr lang="en-NZ" sz="3600" dirty="0"/>
          </a:p>
        </p:txBody>
      </p:sp>
      <p:pic>
        <p:nvPicPr>
          <p:cNvPr id="3" name="Picture 2" descr="Logo, company name&#10;&#10;Description automatically generated">
            <a:extLst>
              <a:ext uri="{FF2B5EF4-FFF2-40B4-BE49-F238E27FC236}">
                <a16:creationId xmlns:a16="http://schemas.microsoft.com/office/drawing/2014/main" id="{399A44EA-BA98-8882-8060-41EA1C80C93F}"/>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847089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What is a Mandate?</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767751" y="1328469"/>
            <a:ext cx="10086177" cy="2431435"/>
          </a:xfrm>
          <a:prstGeom prst="rect">
            <a:avLst/>
          </a:prstGeom>
          <a:noFill/>
        </p:spPr>
        <p:txBody>
          <a:bodyPr wrap="square" rtlCol="0">
            <a:spAutoFit/>
          </a:bodyPr>
          <a:lstStyle/>
          <a:p>
            <a:pPr marL="571500" indent="-571500">
              <a:buFont typeface="Arial" panose="020B0604020202020204" pitchFamily="34" charset="0"/>
              <a:buChar char="•"/>
            </a:pPr>
            <a:r>
              <a:rPr lang="en-US" sz="2800" dirty="0"/>
              <a:t>When a claimant group </a:t>
            </a:r>
            <a:r>
              <a:rPr lang="en-US" sz="2800" dirty="0" err="1"/>
              <a:t>eg</a:t>
            </a:r>
            <a:r>
              <a:rPr lang="en-US" sz="2800" dirty="0"/>
              <a:t>: Ngati Whakaue, gives a representative body </a:t>
            </a:r>
            <a:r>
              <a:rPr lang="en-US" sz="2800" dirty="0" err="1"/>
              <a:t>ie</a:t>
            </a:r>
            <a:r>
              <a:rPr lang="en-US" sz="2800" dirty="0"/>
              <a:t>: Te </a:t>
            </a:r>
            <a:r>
              <a:rPr lang="en-US" sz="2800" dirty="0" err="1"/>
              <a:t>Komiti</a:t>
            </a:r>
            <a:r>
              <a:rPr lang="en-US" sz="2800" dirty="0"/>
              <a:t> Nui o Ngati Whakaue, the authority to enter into negotiations with the Crown on their behalf</a:t>
            </a:r>
            <a:r>
              <a:rPr lang="en-US" sz="3200" dirty="0"/>
              <a:t>.</a:t>
            </a:r>
          </a:p>
          <a:p>
            <a:pPr marL="571500" indent="-571500">
              <a:buFont typeface="Arial" panose="020B0604020202020204" pitchFamily="34" charset="0"/>
              <a:buChar char="•"/>
            </a:pPr>
            <a:endParaRPr lang="en-NZ" sz="3600" dirty="0"/>
          </a:p>
        </p:txBody>
      </p:sp>
      <p:pic>
        <p:nvPicPr>
          <p:cNvPr id="3" name="Picture 2" descr="Logo, company name&#10;&#10;Description automatically generated">
            <a:extLst>
              <a:ext uri="{FF2B5EF4-FFF2-40B4-BE49-F238E27FC236}">
                <a16:creationId xmlns:a16="http://schemas.microsoft.com/office/drawing/2014/main" id="{399A44EA-BA98-8882-8060-41EA1C80C93F}"/>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
        <p:nvSpPr>
          <p:cNvPr id="6" name="TextBox 5">
            <a:extLst>
              <a:ext uri="{FF2B5EF4-FFF2-40B4-BE49-F238E27FC236}">
                <a16:creationId xmlns:a16="http://schemas.microsoft.com/office/drawing/2014/main" id="{409EADE4-CCCA-2D57-E754-2CD8C291FC66}"/>
              </a:ext>
            </a:extLst>
          </p:cNvPr>
          <p:cNvSpPr txBox="1"/>
          <p:nvPr/>
        </p:nvSpPr>
        <p:spPr>
          <a:xfrm>
            <a:off x="1014984" y="3429000"/>
            <a:ext cx="9838944" cy="2000548"/>
          </a:xfrm>
          <a:prstGeom prst="rect">
            <a:avLst/>
          </a:prstGeom>
          <a:noFill/>
        </p:spPr>
        <p:txBody>
          <a:bodyPr wrap="square" rtlCol="0">
            <a:spAutoFit/>
          </a:bodyPr>
          <a:lstStyle/>
          <a:p>
            <a:r>
              <a:rPr lang="en-US" sz="4000" dirty="0"/>
              <a:t>Limits of the Mandate</a:t>
            </a:r>
          </a:p>
          <a:p>
            <a:pPr marL="457200" indent="-457200">
              <a:buFont typeface="Arial" panose="020B0604020202020204" pitchFamily="34" charset="0"/>
              <a:buChar char="•"/>
            </a:pPr>
            <a:r>
              <a:rPr lang="en-US" sz="2800" dirty="0"/>
              <a:t>Only gives the representative body the authority to negotiate a draft Agreement in Principle and cannot proceed to draft Deed of Settlement without the approval of Ngati Whakaue hapu</a:t>
            </a:r>
            <a:endParaRPr lang="en-NZ" sz="2800" dirty="0"/>
          </a:p>
        </p:txBody>
      </p:sp>
    </p:spTree>
    <p:extLst>
      <p:ext uri="{BB962C8B-B14F-4D97-AF65-F5344CB8AC3E}">
        <p14:creationId xmlns:p14="http://schemas.microsoft.com/office/powerpoint/2010/main" val="1763355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fontScale="90000"/>
          </a:bodyPr>
          <a:lstStyle/>
          <a:p>
            <a:r>
              <a:rPr lang="en-US" b="1" dirty="0"/>
              <a:t>Overview</a:t>
            </a:r>
            <a:br>
              <a:rPr lang="en-US" b="1" dirty="0"/>
            </a:br>
            <a:r>
              <a:rPr lang="en-US" sz="3600" b="1" dirty="0"/>
              <a:t>What will be covered off in this presentation?</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2"/>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38199" y="2061714"/>
            <a:ext cx="10445151" cy="3416320"/>
          </a:xfrm>
          <a:prstGeom prst="rect">
            <a:avLst/>
          </a:prstGeom>
          <a:noFill/>
        </p:spPr>
        <p:txBody>
          <a:bodyPr wrap="square" rtlCol="0">
            <a:spAutoFit/>
          </a:bodyPr>
          <a:lstStyle/>
          <a:p>
            <a:pPr marL="571500" indent="-571500">
              <a:buFont typeface="Arial" panose="020B0604020202020204" pitchFamily="34" charset="0"/>
              <a:buChar char="•"/>
            </a:pPr>
            <a:r>
              <a:rPr lang="en-US" sz="3600" dirty="0"/>
              <a:t>Background</a:t>
            </a:r>
          </a:p>
          <a:p>
            <a:pPr marL="571500" indent="-571500">
              <a:buFont typeface="Arial" panose="020B0604020202020204" pitchFamily="34" charset="0"/>
              <a:buChar char="•"/>
            </a:pPr>
            <a:r>
              <a:rPr lang="en-US" sz="3600" dirty="0"/>
              <a:t>Crown’s Treaty Settlement process</a:t>
            </a:r>
          </a:p>
          <a:p>
            <a:pPr marL="571500" indent="-571500">
              <a:buFont typeface="Arial" panose="020B0604020202020204" pitchFamily="34" charset="0"/>
              <a:buChar char="•"/>
            </a:pPr>
            <a:r>
              <a:rPr lang="en-US" sz="3600" dirty="0"/>
              <a:t>Te </a:t>
            </a:r>
            <a:r>
              <a:rPr lang="en-US" sz="3600" dirty="0" err="1"/>
              <a:t>Komiti</a:t>
            </a:r>
            <a:r>
              <a:rPr lang="en-US" sz="3600" dirty="0"/>
              <a:t> Nui o Ngati Whakaue current status</a:t>
            </a:r>
          </a:p>
          <a:p>
            <a:pPr marL="571500" indent="-571500">
              <a:buFont typeface="Arial" panose="020B0604020202020204" pitchFamily="34" charset="0"/>
              <a:buChar char="•"/>
            </a:pPr>
            <a:r>
              <a:rPr lang="en-US" sz="3600" dirty="0"/>
              <a:t>What Te </a:t>
            </a:r>
            <a:r>
              <a:rPr lang="en-US" sz="3600" dirty="0" err="1"/>
              <a:t>Komiti</a:t>
            </a:r>
            <a:r>
              <a:rPr lang="en-US" sz="3600" dirty="0"/>
              <a:t> Nui o Ngati Whakaue is seeking from this hui</a:t>
            </a:r>
          </a:p>
          <a:p>
            <a:pPr marL="571500" indent="-571500">
              <a:buFont typeface="Arial" panose="020B0604020202020204" pitchFamily="34" charset="0"/>
              <a:buChar char="•"/>
            </a:pPr>
            <a:endParaRPr lang="en-NZ" sz="3600" dirty="0"/>
          </a:p>
        </p:txBody>
      </p:sp>
      <p:pic>
        <p:nvPicPr>
          <p:cNvPr id="3" name="Picture 2" descr="Logo, company name&#10;&#10;Description automatically generated">
            <a:extLst>
              <a:ext uri="{FF2B5EF4-FFF2-40B4-BE49-F238E27FC236}">
                <a16:creationId xmlns:a16="http://schemas.microsoft.com/office/drawing/2014/main" id="{399A44EA-BA98-8882-8060-41EA1C80C93F}"/>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82235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Background</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38200" y="1578634"/>
            <a:ext cx="10445151" cy="4585871"/>
          </a:xfrm>
          <a:prstGeom prst="rect">
            <a:avLst/>
          </a:prstGeom>
          <a:noFill/>
        </p:spPr>
        <p:txBody>
          <a:bodyPr wrap="square" rtlCol="0">
            <a:spAutoFit/>
          </a:bodyPr>
          <a:lstStyle/>
          <a:p>
            <a:pPr marL="342900" indent="-342900">
              <a:buFont typeface="Arial" panose="020B0604020202020204" pitchFamily="34" charset="0"/>
              <a:buChar char="•"/>
            </a:pPr>
            <a:r>
              <a:rPr lang="en-US" sz="2000" dirty="0"/>
              <a:t>The Crown confirmed Ngati Whakaue as a Large Natural Grouping for the purpose of treaty settlement negotiations on the 30 January 2009.</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Te </a:t>
            </a:r>
            <a:r>
              <a:rPr lang="en-US" sz="2000" dirty="0" err="1"/>
              <a:t>Komiti</a:t>
            </a:r>
            <a:r>
              <a:rPr lang="en-US" sz="2000" dirty="0"/>
              <a:t> Nui o Ngati Whakaue (the Trust) was formalized by way of resolution at a hui-a-iwi of Ngati Whakaue held in Tamatekapua whare </a:t>
            </a:r>
            <a:r>
              <a:rPr lang="en-US" sz="2000" dirty="0" err="1"/>
              <a:t>tipuna</a:t>
            </a:r>
            <a:r>
              <a:rPr lang="en-US" sz="2000" dirty="0"/>
              <a:t>, Ohinemutu on Sunday 19 April 2009.</a:t>
            </a:r>
          </a:p>
          <a:p>
            <a:endParaRPr lang="en-US" sz="2000" dirty="0"/>
          </a:p>
          <a:p>
            <a:pPr marL="342900" indent="-342900">
              <a:buFont typeface="Arial" panose="020B0604020202020204" pitchFamily="34" charset="0"/>
              <a:buChar char="•"/>
            </a:pPr>
            <a:r>
              <a:rPr lang="en-US" sz="2000" dirty="0"/>
              <a:t>Te </a:t>
            </a:r>
            <a:r>
              <a:rPr lang="en-US" sz="2000" dirty="0" err="1"/>
              <a:t>Komiti</a:t>
            </a:r>
            <a:r>
              <a:rPr lang="en-US" sz="2000" dirty="0"/>
              <a:t> Nui o Ngati Whakaue is constituted under or by way of a private or common law trust as the representative and mandated group which Ngati Whakaue may treat and engage with the Crown, in the negotiation, resolution and settlement of their outstanding Treaty claims   </a:t>
            </a:r>
            <a:r>
              <a:rPr lang="en-US" sz="1600" i="1" dirty="0"/>
              <a:t>Clause E of the Deed of Trust adopted on the 19 April 2009</a:t>
            </a:r>
            <a:r>
              <a:rPr lang="en-US" sz="2000" i="1" dirty="0"/>
              <a:t>.</a:t>
            </a:r>
          </a:p>
          <a:p>
            <a:endParaRPr lang="en-US" sz="2000" dirty="0"/>
          </a:p>
          <a:p>
            <a:endParaRPr lang="en-US" sz="3600" dirty="0"/>
          </a:p>
          <a:p>
            <a:r>
              <a:rPr lang="en-US" sz="3600" dirty="0"/>
              <a:t>         </a:t>
            </a:r>
            <a:endParaRPr lang="en-NZ" sz="36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3564907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Background </a:t>
            </a:r>
            <a:r>
              <a:rPr lang="en-US" b="1" dirty="0" err="1"/>
              <a:t>contd</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2"/>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38199" y="1328468"/>
            <a:ext cx="10445151" cy="3970318"/>
          </a:xfrm>
          <a:prstGeom prst="rect">
            <a:avLst/>
          </a:prstGeom>
          <a:noFill/>
        </p:spPr>
        <p:txBody>
          <a:bodyPr wrap="square" rtlCol="0">
            <a:spAutoFit/>
          </a:bodyPr>
          <a:lstStyle/>
          <a:p>
            <a:pPr marL="342900" indent="-342900">
              <a:buFont typeface="Arial" panose="020B0604020202020204" pitchFamily="34" charset="0"/>
              <a:buChar char="•"/>
            </a:pPr>
            <a:r>
              <a:rPr lang="en-US" sz="2400" dirty="0"/>
              <a:t>Te </a:t>
            </a:r>
            <a:r>
              <a:rPr lang="en-US" sz="2400" dirty="0" err="1"/>
              <a:t>Komiti</a:t>
            </a:r>
            <a:r>
              <a:rPr lang="en-US" sz="2400" dirty="0"/>
              <a:t> Nui o Ngati </a:t>
            </a:r>
            <a:r>
              <a:rPr lang="en-US" sz="2400" dirty="0" err="1"/>
              <a:t>Whakaue’s</a:t>
            </a:r>
            <a:r>
              <a:rPr lang="en-US" sz="2400" dirty="0"/>
              <a:t> primary purpose is to procure from the Crown, by way of engagement and negotiation the comprehensive settlement for all of Ngati </a:t>
            </a:r>
            <a:r>
              <a:rPr lang="en-US" sz="2400" dirty="0" err="1"/>
              <a:t>Whakaue’s</a:t>
            </a:r>
            <a:r>
              <a:rPr lang="en-US" sz="2400" dirty="0"/>
              <a:t> extant historical treaty claims.</a:t>
            </a:r>
          </a:p>
          <a:p>
            <a:endParaRPr lang="en-US" sz="2400" dirty="0"/>
          </a:p>
          <a:p>
            <a:pPr marL="342900" indent="-342900">
              <a:buFont typeface="Arial" panose="020B0604020202020204" pitchFamily="34" charset="0"/>
              <a:buChar char="•"/>
            </a:pPr>
            <a:r>
              <a:rPr lang="en-US" sz="2400" dirty="0"/>
              <a:t>Following a series of hui held in Auckland 18 June 2009, Hamilton 19 June 2009, Rotorua 20 June 2009 and Maketu 21 June 2009 Te </a:t>
            </a:r>
            <a:r>
              <a:rPr lang="en-US" sz="2400" dirty="0" err="1"/>
              <a:t>Komiti</a:t>
            </a:r>
            <a:r>
              <a:rPr lang="en-US" sz="2400" dirty="0"/>
              <a:t> Nui o Ngati Whakaue </a:t>
            </a:r>
            <a:r>
              <a:rPr lang="en-US" sz="2400" b="1" dirty="0"/>
              <a:t>received it’s mandate from the people </a:t>
            </a:r>
            <a:r>
              <a:rPr lang="en-US" sz="2400" dirty="0"/>
              <a:t>and subsequently recognized by the Ministers for Treaty Negotiations and Minister for </a:t>
            </a:r>
            <a:r>
              <a:rPr lang="en-US" sz="2400" dirty="0" err="1"/>
              <a:t>Maori</a:t>
            </a:r>
            <a:r>
              <a:rPr lang="en-US" sz="2400" dirty="0"/>
              <a:t> Development in 2010, by way of letter, to engage in negotiations with the Crown.</a:t>
            </a:r>
            <a:endParaRPr lang="en-US" sz="3600" dirty="0"/>
          </a:p>
          <a:p>
            <a:r>
              <a:rPr lang="en-US" sz="3600" dirty="0"/>
              <a:t>         </a:t>
            </a:r>
            <a:endParaRPr lang="en-NZ" sz="36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78283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963343"/>
          </a:xfrm>
        </p:spPr>
        <p:txBody>
          <a:bodyPr>
            <a:normAutofit/>
          </a:bodyPr>
          <a:lstStyle/>
          <a:p>
            <a:r>
              <a:rPr lang="en-US" b="1" dirty="0"/>
              <a:t>Trustees</a:t>
            </a:r>
            <a:endParaRPr lang="en-NZ"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38199" y="1169718"/>
            <a:ext cx="10445151" cy="5570756"/>
          </a:xfrm>
          <a:prstGeom prst="rect">
            <a:avLst/>
          </a:prstGeom>
          <a:noFill/>
        </p:spPr>
        <p:txBody>
          <a:bodyPr wrap="square" rtlCol="0">
            <a:spAutoFit/>
          </a:bodyPr>
          <a:lstStyle/>
          <a:p>
            <a:r>
              <a:rPr lang="en-US" sz="2400" dirty="0"/>
              <a:t>Current trustees and new* elected at the May 2022 triennial elections</a:t>
            </a:r>
          </a:p>
          <a:p>
            <a:endParaRPr lang="en-US" sz="1200" dirty="0"/>
          </a:p>
          <a:p>
            <a:r>
              <a:rPr lang="en-US" dirty="0"/>
              <a:t>Rawiri Bhana                                 )</a:t>
            </a:r>
          </a:p>
          <a:p>
            <a:r>
              <a:rPr lang="en-US" dirty="0"/>
              <a:t>Mokonuiarangi Kingi *                 )</a:t>
            </a:r>
          </a:p>
          <a:p>
            <a:r>
              <a:rPr lang="en-US" dirty="0"/>
              <a:t>Aleisha </a:t>
            </a:r>
            <a:r>
              <a:rPr lang="en-US" dirty="0" err="1"/>
              <a:t>Ewa</a:t>
            </a:r>
            <a:r>
              <a:rPr lang="en-US" dirty="0"/>
              <a:t> </a:t>
            </a:r>
            <a:r>
              <a:rPr lang="en-US" dirty="0" err="1"/>
              <a:t>Makarita</a:t>
            </a:r>
            <a:r>
              <a:rPr lang="en-US" dirty="0"/>
              <a:t> Mitchell* )      represent the 6 Koromatua hapu and Ngati </a:t>
            </a:r>
            <a:r>
              <a:rPr lang="en-US" dirty="0" err="1"/>
              <a:t>Whakaue’s</a:t>
            </a:r>
            <a:endParaRPr lang="en-US" dirty="0"/>
          </a:p>
          <a:p>
            <a:r>
              <a:rPr lang="en-US" dirty="0"/>
              <a:t>Maru Tapsell                                  )	central interest</a:t>
            </a:r>
          </a:p>
          <a:p>
            <a:r>
              <a:rPr lang="en-US" dirty="0"/>
              <a:t>Tipene James*</a:t>
            </a:r>
          </a:p>
          <a:p>
            <a:endParaRPr lang="en-US" dirty="0"/>
          </a:p>
          <a:p>
            <a:r>
              <a:rPr lang="en-US" dirty="0"/>
              <a:t>Ray Pou Poasa	                      )      represent Ngati Hurunga, Taeotu me Te Kahu and</a:t>
            </a:r>
          </a:p>
          <a:p>
            <a:r>
              <a:rPr lang="en-US" dirty="0"/>
              <a:t>Selwyn Insley                                 )          Ngati </a:t>
            </a:r>
            <a:r>
              <a:rPr lang="en-US" dirty="0" err="1"/>
              <a:t>Whakaue’s</a:t>
            </a:r>
            <a:r>
              <a:rPr lang="en-US" dirty="0"/>
              <a:t> eastern and south easter interests</a:t>
            </a:r>
          </a:p>
          <a:p>
            <a:endParaRPr lang="en-US" dirty="0"/>
          </a:p>
          <a:p>
            <a:r>
              <a:rPr lang="en-US" dirty="0"/>
              <a:t>Karena Te Awa Bird*                      )       represents the </a:t>
            </a:r>
            <a:r>
              <a:rPr lang="en-US" dirty="0" err="1"/>
              <a:t>Haerehuka</a:t>
            </a:r>
            <a:r>
              <a:rPr lang="en-US" dirty="0"/>
              <a:t> &amp; </a:t>
            </a:r>
            <a:r>
              <a:rPr lang="en-US" dirty="0" err="1"/>
              <a:t>Rakitu</a:t>
            </a:r>
            <a:r>
              <a:rPr lang="en-US" dirty="0"/>
              <a:t> (Maketu) and</a:t>
            </a:r>
          </a:p>
          <a:p>
            <a:r>
              <a:rPr lang="en-US" dirty="0"/>
              <a:t>                                                                     Ngati </a:t>
            </a:r>
            <a:r>
              <a:rPr lang="en-US" dirty="0" err="1"/>
              <a:t>Whakaue’s</a:t>
            </a:r>
            <a:r>
              <a:rPr lang="en-US" dirty="0"/>
              <a:t> sea and coastal interest</a:t>
            </a:r>
          </a:p>
          <a:p>
            <a:endParaRPr lang="en-US" dirty="0"/>
          </a:p>
          <a:p>
            <a:r>
              <a:rPr lang="en-US" dirty="0" err="1"/>
              <a:t>Hokimate</a:t>
            </a:r>
            <a:r>
              <a:rPr lang="en-US" dirty="0"/>
              <a:t> Kahukiwa                     )       represents Mamaku Horohoro and Ngati </a:t>
            </a:r>
            <a:r>
              <a:rPr lang="en-US" dirty="0" err="1"/>
              <a:t>Whakaue’s</a:t>
            </a:r>
            <a:r>
              <a:rPr lang="en-US" dirty="0"/>
              <a:t> </a:t>
            </a:r>
          </a:p>
          <a:p>
            <a:r>
              <a:rPr lang="en-US" dirty="0"/>
              <a:t>                                                                     western interests</a:t>
            </a:r>
          </a:p>
          <a:p>
            <a:endParaRPr lang="en-US" sz="1600" dirty="0"/>
          </a:p>
          <a:p>
            <a:r>
              <a:rPr lang="en-US" sz="1600" dirty="0"/>
              <a:t>           </a:t>
            </a:r>
          </a:p>
          <a:p>
            <a:r>
              <a:rPr lang="en-US" sz="3600" dirty="0"/>
              <a:t>         </a:t>
            </a:r>
            <a:endParaRPr lang="en-NZ" sz="36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767539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1804C-F7BD-380A-FBF8-C74F3C35EE6E}"/>
              </a:ext>
            </a:extLst>
          </p:cNvPr>
          <p:cNvSpPr>
            <a:spLocks noGrp="1"/>
          </p:cNvSpPr>
          <p:nvPr>
            <p:ph type="title"/>
          </p:nvPr>
        </p:nvSpPr>
        <p:spPr>
          <a:xfrm>
            <a:off x="838200" y="365125"/>
            <a:ext cx="10445151" cy="1701419"/>
          </a:xfrm>
        </p:spPr>
        <p:txBody>
          <a:bodyPr>
            <a:normAutofit/>
          </a:bodyPr>
          <a:lstStyle/>
          <a:p>
            <a:r>
              <a:rPr lang="en-US" sz="3600" b="1" dirty="0"/>
              <a:t>Appointment, Removal, </a:t>
            </a:r>
            <a:br>
              <a:rPr lang="en-US" sz="3600" b="1" dirty="0"/>
            </a:br>
            <a:r>
              <a:rPr lang="en-US" sz="3600" b="1" dirty="0"/>
              <a:t>Replacement and Retirement of </a:t>
            </a:r>
            <a:br>
              <a:rPr lang="en-US" sz="3600" b="1" dirty="0"/>
            </a:br>
            <a:r>
              <a:rPr lang="en-US" sz="3600" b="1" dirty="0"/>
              <a:t>Trustees</a:t>
            </a:r>
            <a:endParaRPr lang="en-NZ" sz="3600" b="1" dirty="0"/>
          </a:p>
        </p:txBody>
      </p:sp>
      <p:pic>
        <p:nvPicPr>
          <p:cNvPr id="4" name="Content Placeholder 3">
            <a:extLst>
              <a:ext uri="{FF2B5EF4-FFF2-40B4-BE49-F238E27FC236}">
                <a16:creationId xmlns:a16="http://schemas.microsoft.com/office/drawing/2014/main" id="{A6F0C4BD-BA40-46D1-6CA4-4B96F3F5A11B}"/>
              </a:ext>
            </a:extLst>
          </p:cNvPr>
          <p:cNvPicPr>
            <a:picLocks noGrp="1" noChangeAspect="1"/>
          </p:cNvPicPr>
          <p:nvPr>
            <p:ph idx="1"/>
          </p:nvPr>
        </p:nvPicPr>
        <p:blipFill>
          <a:blip r:embed="rId3"/>
          <a:stretch>
            <a:fillRect/>
          </a:stretch>
        </p:blipFill>
        <p:spPr>
          <a:xfrm>
            <a:off x="838200" y="5372762"/>
            <a:ext cx="10515600" cy="1294227"/>
          </a:xfrm>
          <a:prstGeom prst="rect">
            <a:avLst/>
          </a:prstGeom>
        </p:spPr>
      </p:pic>
      <p:sp>
        <p:nvSpPr>
          <p:cNvPr id="5" name="TextBox 4">
            <a:extLst>
              <a:ext uri="{FF2B5EF4-FFF2-40B4-BE49-F238E27FC236}">
                <a16:creationId xmlns:a16="http://schemas.microsoft.com/office/drawing/2014/main" id="{B65379F5-0E7C-70B6-639E-26DFB21826B1}"/>
              </a:ext>
            </a:extLst>
          </p:cNvPr>
          <p:cNvSpPr txBox="1"/>
          <p:nvPr/>
        </p:nvSpPr>
        <p:spPr>
          <a:xfrm>
            <a:off x="838200" y="1578634"/>
            <a:ext cx="10445151" cy="2862322"/>
          </a:xfrm>
          <a:prstGeom prst="rect">
            <a:avLst/>
          </a:prstGeom>
          <a:noFill/>
        </p:spPr>
        <p:txBody>
          <a:bodyPr wrap="square" rtlCol="0">
            <a:spAutoFit/>
          </a:bodyPr>
          <a:lstStyle/>
          <a:p>
            <a:endParaRPr lang="en-US" sz="3600" dirty="0"/>
          </a:p>
          <a:p>
            <a:endParaRPr lang="en-US" sz="3600" dirty="0"/>
          </a:p>
          <a:p>
            <a:r>
              <a:rPr lang="en-US" sz="3600" dirty="0"/>
              <a:t>This is covered in Clause 8.1 of the Deed of Trust, subject to the rules as set out in Schedules I and II</a:t>
            </a:r>
          </a:p>
          <a:p>
            <a:r>
              <a:rPr lang="en-US" sz="3600" dirty="0"/>
              <a:t>         </a:t>
            </a:r>
            <a:endParaRPr lang="en-NZ" sz="3600" dirty="0"/>
          </a:p>
        </p:txBody>
      </p:sp>
      <p:pic>
        <p:nvPicPr>
          <p:cNvPr id="3" name="Picture 2" descr="Logo, company name&#10;&#10;Description automatically generated">
            <a:extLst>
              <a:ext uri="{FF2B5EF4-FFF2-40B4-BE49-F238E27FC236}">
                <a16:creationId xmlns:a16="http://schemas.microsoft.com/office/drawing/2014/main" id="{BAA38AFB-E596-485B-B926-6B928AF59D6E}"/>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021769" y="365125"/>
            <a:ext cx="2997835" cy="838200"/>
          </a:xfrm>
          <a:prstGeom prst="rect">
            <a:avLst/>
          </a:prstGeom>
          <a:noFill/>
          <a:ln>
            <a:noFill/>
          </a:ln>
        </p:spPr>
      </p:pic>
    </p:spTree>
    <p:extLst>
      <p:ext uri="{BB962C8B-B14F-4D97-AF65-F5344CB8AC3E}">
        <p14:creationId xmlns:p14="http://schemas.microsoft.com/office/powerpoint/2010/main" val="40423347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622</TotalTime>
  <Words>1360</Words>
  <Application>Microsoft Office PowerPoint</Application>
  <PresentationFormat>Widescreen</PresentationFormat>
  <Paragraphs>133</Paragraphs>
  <Slides>16</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Agenda</vt:lpstr>
      <vt:lpstr>The Mandate Resolution</vt:lpstr>
      <vt:lpstr>What is a Mandate?</vt:lpstr>
      <vt:lpstr>Overview What will be covered off in this presentation?</vt:lpstr>
      <vt:lpstr>Background</vt:lpstr>
      <vt:lpstr>Background contd</vt:lpstr>
      <vt:lpstr>Trustees</vt:lpstr>
      <vt:lpstr>Appointment, Removal,  Replacement and Retirement of  Trustees</vt:lpstr>
      <vt:lpstr>Context of Ngati Whakaue’s  historical treaty claims </vt:lpstr>
      <vt:lpstr>Current status</vt:lpstr>
      <vt:lpstr>Current status contd</vt:lpstr>
      <vt:lpstr>Re-engagement with the Crown</vt:lpstr>
      <vt:lpstr>RESOLUTION TO BE VOTED ON</vt:lpstr>
      <vt:lpstr>Q &amp; A Session</vt:lpstr>
      <vt:lpstr>VOTING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Pauline Tangohau</dc:creator>
  <cp:lastModifiedBy>Pauline Tangohau</cp:lastModifiedBy>
  <cp:revision>11</cp:revision>
  <dcterms:created xsi:type="dcterms:W3CDTF">2023-02-15T22:21:52Z</dcterms:created>
  <dcterms:modified xsi:type="dcterms:W3CDTF">2023-06-02T03:28:57Z</dcterms:modified>
</cp:coreProperties>
</file>